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84" r:id="rId24"/>
    <p:sldId id="276" r:id="rId25"/>
    <p:sldId id="279" r:id="rId26"/>
    <p:sldId id="280" r:id="rId27"/>
    <p:sldId id="281" r:id="rId28"/>
    <p:sldId id="282" r:id="rId29"/>
    <p:sldId id="283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4FA445F-7494-49ED-93E1-078BD87B255E}" type="datetimeFigureOut">
              <a:rPr lang="cs-CZ" smtClean="0"/>
              <a:t>23. 11. 2016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D2F665B-9466-41F3-8DB0-0B8EF898035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50726" y="1340768"/>
            <a:ext cx="5723468" cy="1634065"/>
          </a:xfrm>
        </p:spPr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996634"/>
          </a:xfrm>
        </p:spPr>
        <p:txBody>
          <a:bodyPr>
            <a:normAutofit lnSpcReduction="10000"/>
          </a:bodyPr>
          <a:lstStyle/>
          <a:p>
            <a:pPr algn="l"/>
            <a:r>
              <a:rPr lang="cs-CZ" dirty="0">
                <a:solidFill>
                  <a:schemeClr val="tx1"/>
                </a:solidFill>
              </a:rPr>
              <a:t>Mgr. Denisa Vrbová</a:t>
            </a:r>
          </a:p>
          <a:p>
            <a:pPr algn="l"/>
            <a:r>
              <a:rPr lang="cs-CZ" dirty="0">
                <a:solidFill>
                  <a:schemeClr val="tx1"/>
                </a:solidFill>
              </a:rPr>
              <a:t>Intervenční centrum Kraje Vysočina</a:t>
            </a:r>
          </a:p>
          <a:p>
            <a:pPr algn="l"/>
            <a:r>
              <a:rPr lang="cs-CZ" dirty="0"/>
              <a:t>Zdroj: přednáška PhDr. </a:t>
            </a:r>
            <a:r>
              <a:rPr lang="cs-CZ"/>
              <a:t>Zora Dušková </a:t>
            </a:r>
            <a:br>
              <a:rPr lang="cs-CZ"/>
            </a:br>
            <a:r>
              <a:rPr lang="cs-CZ"/>
              <a:t>Dětské krizové centrum Praha, Praha 2016</a:t>
            </a:r>
            <a:endParaRPr lang="cs-CZ" dirty="0"/>
          </a:p>
        </p:txBody>
      </p:sp>
      <p:pic>
        <p:nvPicPr>
          <p:cNvPr id="5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5"/>
            <a:ext cx="9184460" cy="1307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981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/>
              <a:t>Potřeba </a:t>
            </a:r>
            <a:r>
              <a:rPr lang="cs-CZ" sz="3600" b="1" dirty="0" smtClean="0"/>
              <a:t>Sycení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Člověk očekává  péči a výživu.  </a:t>
            </a:r>
          </a:p>
          <a:p>
            <a:r>
              <a:rPr lang="cs-CZ" dirty="0" smtClean="0"/>
              <a:t>Míní se tím nejen jídlo, ale i pozornost, něžnosti, dostatek podnětů, kontaktů a vztahů.</a:t>
            </a:r>
          </a:p>
          <a:p>
            <a:r>
              <a:rPr lang="cs-CZ" dirty="0" smtClean="0"/>
              <a:t>V pozdějším věku se k této potřebě řadí i informace, vzdělání a zájmy.</a:t>
            </a:r>
          </a:p>
          <a:p>
            <a:r>
              <a:rPr lang="cs-CZ" dirty="0" smtClean="0"/>
              <a:t>Kdo je v tomto smyslu „dobře živen“, netrpí pocity prázdnoty. Nepotřebuje se v životě urputně dosycovat.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166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/>
              <a:t>Potřeba </a:t>
            </a:r>
            <a:r>
              <a:rPr lang="cs-CZ" sz="3600" b="1" dirty="0" smtClean="0"/>
              <a:t>Podpory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Člověk očekává, že bude podporován.</a:t>
            </a:r>
          </a:p>
          <a:p>
            <a:r>
              <a:rPr lang="cs-CZ" dirty="0" smtClean="0"/>
              <a:t>Podpora znamená třeba být nesen, nebo moci se opřít, abych nespadl.</a:t>
            </a:r>
          </a:p>
          <a:p>
            <a:r>
              <a:rPr lang="cs-CZ" dirty="0" smtClean="0"/>
              <a:t>Kdo je podporován, necítí se být na věci sám.</a:t>
            </a:r>
          </a:p>
          <a:p>
            <a:r>
              <a:rPr lang="cs-CZ" dirty="0" smtClean="0"/>
              <a:t>Podporován znamená rovněž být povzbuzován.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335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Potřeba </a:t>
            </a:r>
            <a:r>
              <a:rPr lang="cs-CZ" b="1" dirty="0"/>
              <a:t>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Lidé, kteří mají z dětství bohatou zkušenost s dostatkem podpory, si ji dokáží v dospělém životě dobře zajistit. </a:t>
            </a:r>
          </a:p>
          <a:p>
            <a:r>
              <a:rPr lang="cs-CZ" dirty="0" smtClean="0"/>
              <a:t>Paradoxně  jsou samostatnější a méně závislí na druhých.</a:t>
            </a:r>
          </a:p>
          <a:p>
            <a:r>
              <a:rPr lang="cs-CZ" dirty="0" smtClean="0"/>
              <a:t>Necítí se bezmocně vydaní napospas okolnostem.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25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Kompetentní rodič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Úvaha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873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/>
              <a:t>Kompetentní rodič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cs-CZ" dirty="0" smtClean="0"/>
              <a:t>poskytuje </a:t>
            </a:r>
            <a:r>
              <a:rPr lang="cs-CZ" dirty="0"/>
              <a:t>dítěti vyváženost mezi  ochranou, </a:t>
            </a:r>
            <a:r>
              <a:rPr lang="cs-CZ" dirty="0" smtClean="0"/>
              <a:t>svobodou,</a:t>
            </a:r>
            <a:endParaRPr lang="cs-CZ" dirty="0"/>
          </a:p>
          <a:p>
            <a:pPr>
              <a:defRPr/>
            </a:pPr>
            <a:r>
              <a:rPr lang="cs-CZ" dirty="0" smtClean="0"/>
              <a:t>buduje </a:t>
            </a:r>
            <a:r>
              <a:rPr lang="cs-CZ" dirty="0"/>
              <a:t>jasné hranice </a:t>
            </a:r>
            <a:r>
              <a:rPr lang="cs-CZ" dirty="0" smtClean="0"/>
              <a:t>,</a:t>
            </a:r>
            <a:endParaRPr lang="cs-CZ" dirty="0"/>
          </a:p>
          <a:p>
            <a:pPr>
              <a:defRPr/>
            </a:pPr>
            <a:r>
              <a:rPr lang="cs-CZ" dirty="0" smtClean="0"/>
              <a:t> </a:t>
            </a:r>
            <a:r>
              <a:rPr lang="cs-CZ" dirty="0"/>
              <a:t>zvládá zacházení s vlastními emocemi;   </a:t>
            </a:r>
            <a:r>
              <a:rPr lang="cs-CZ" i="1" dirty="0" smtClean="0"/>
              <a:t>stabilita,</a:t>
            </a:r>
            <a:endParaRPr lang="cs-CZ" i="1" dirty="0"/>
          </a:p>
          <a:p>
            <a:pPr>
              <a:defRPr/>
            </a:pPr>
            <a:r>
              <a:rPr lang="cs-CZ" dirty="0" smtClean="0"/>
              <a:t>zvládá </a:t>
            </a:r>
            <a:r>
              <a:rPr lang="cs-CZ" dirty="0"/>
              <a:t>zacházet s emocemi dítěte; </a:t>
            </a:r>
            <a:r>
              <a:rPr lang="cs-CZ" i="1" dirty="0"/>
              <a:t>přijetí </a:t>
            </a:r>
            <a:r>
              <a:rPr lang="cs-CZ" i="1" dirty="0" smtClean="0"/>
              <a:t>dítěte,</a:t>
            </a:r>
          </a:p>
          <a:p>
            <a:pPr>
              <a:defRPr/>
            </a:pPr>
            <a:r>
              <a:rPr lang="cs-CZ" dirty="0" smtClean="0"/>
              <a:t>adekvátně </a:t>
            </a:r>
            <a:r>
              <a:rPr lang="cs-CZ" dirty="0"/>
              <a:t>zachází se svými </a:t>
            </a:r>
            <a:r>
              <a:rPr lang="cs-CZ" dirty="0" smtClean="0"/>
              <a:t>potřebami,</a:t>
            </a:r>
            <a:endParaRPr lang="cs-CZ" dirty="0"/>
          </a:p>
          <a:p>
            <a:pPr>
              <a:defRPr/>
            </a:pPr>
            <a:r>
              <a:rPr lang="cs-CZ" dirty="0" smtClean="0"/>
              <a:t>adekvátně </a:t>
            </a:r>
            <a:r>
              <a:rPr lang="cs-CZ" dirty="0"/>
              <a:t>zachází s potřebami </a:t>
            </a:r>
            <a:r>
              <a:rPr lang="cs-CZ" dirty="0" smtClean="0"/>
              <a:t>dítěte,</a:t>
            </a:r>
            <a:endParaRPr lang="cs-CZ" dirty="0"/>
          </a:p>
          <a:p>
            <a:pPr>
              <a:defRPr/>
            </a:pP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019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/>
              <a:t>Kompetentní rodič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rodič je pro dítě </a:t>
            </a:r>
            <a:r>
              <a:rPr lang="cs-CZ" dirty="0" smtClean="0"/>
              <a:t>srozumitelný,</a:t>
            </a:r>
            <a:endParaRPr lang="cs-CZ" dirty="0"/>
          </a:p>
          <a:p>
            <a:pPr>
              <a:defRPr/>
            </a:pPr>
            <a:r>
              <a:rPr lang="cs-CZ" dirty="0"/>
              <a:t>rodič je pro dítě </a:t>
            </a:r>
            <a:r>
              <a:rPr lang="cs-CZ" dirty="0" smtClean="0"/>
              <a:t>předvídatelný,</a:t>
            </a:r>
            <a:endParaRPr lang="cs-CZ" dirty="0"/>
          </a:p>
          <a:p>
            <a:pPr>
              <a:defRPr/>
            </a:pPr>
            <a:r>
              <a:rPr lang="cs-CZ" dirty="0"/>
              <a:t>rodič je schopen otevřené </a:t>
            </a:r>
            <a:r>
              <a:rPr lang="cs-CZ" dirty="0" smtClean="0"/>
              <a:t>komunikace,</a:t>
            </a:r>
            <a:endParaRPr lang="cs-CZ" dirty="0"/>
          </a:p>
          <a:p>
            <a:pPr>
              <a:defRPr/>
            </a:pPr>
            <a:r>
              <a:rPr lang="cs-CZ" dirty="0"/>
              <a:t>rodič je konzistentní ve svých </a:t>
            </a:r>
            <a:r>
              <a:rPr lang="cs-CZ" dirty="0" smtClean="0"/>
              <a:t>postojích.</a:t>
            </a:r>
            <a:endParaRPr lang="cs-CZ" dirty="0"/>
          </a:p>
          <a:p>
            <a:pPr>
              <a:defRPr/>
            </a:pPr>
            <a:endParaRPr lang="cs-CZ" dirty="0"/>
          </a:p>
          <a:p>
            <a:pPr marL="0" indent="0">
              <a:buNone/>
              <a:defRPr/>
            </a:pPr>
            <a:r>
              <a:rPr lang="cs-CZ" dirty="0"/>
              <a:t>Co z toho platí v rodinách s DN?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035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908720"/>
            <a:ext cx="6965245" cy="1202485"/>
          </a:xfrm>
        </p:spPr>
        <p:txBody>
          <a:bodyPr>
            <a:normAutofit/>
          </a:bodyPr>
          <a:lstStyle/>
          <a:p>
            <a:pPr algn="l"/>
            <a:r>
              <a:rPr lang="cs-CZ" sz="3600" b="1" dirty="0" smtClean="0"/>
              <a:t>Domácí násilí – role dítěte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71500" indent="-571500">
              <a:buFont typeface="+mj-lt"/>
              <a:buAutoNum type="romanUcPeriod"/>
              <a:defRPr/>
            </a:pPr>
            <a:r>
              <a:rPr lang="cs-CZ" sz="2600" dirty="0" smtClean="0"/>
              <a:t>Role </a:t>
            </a:r>
            <a:r>
              <a:rPr lang="cs-CZ" sz="2600" dirty="0"/>
              <a:t>přímo napadané </a:t>
            </a:r>
            <a:r>
              <a:rPr lang="cs-CZ" sz="2600" dirty="0">
                <a:solidFill>
                  <a:srgbClr val="C00000"/>
                </a:solidFill>
              </a:rPr>
              <a:t>oběti</a:t>
            </a:r>
            <a:r>
              <a:rPr lang="cs-CZ" sz="2600" dirty="0"/>
              <a:t> → </a:t>
            </a:r>
            <a:r>
              <a:rPr lang="cs-CZ" sz="2600" dirty="0" smtClean="0"/>
              <a:t>fyzické,  psychické  a sexuální týrání - </a:t>
            </a:r>
            <a:r>
              <a:rPr lang="cs-CZ" sz="2600" dirty="0">
                <a:solidFill>
                  <a:srgbClr val="00B050"/>
                </a:solidFill>
              </a:rPr>
              <a:t>primární traumatizace</a:t>
            </a:r>
          </a:p>
          <a:p>
            <a:pPr marL="571500" indent="-571500">
              <a:buFont typeface="+mj-lt"/>
              <a:buAutoNum type="romanUcPeriod"/>
              <a:defRPr/>
            </a:pPr>
            <a:endParaRPr lang="cs-CZ" sz="2600" dirty="0"/>
          </a:p>
          <a:p>
            <a:pPr marL="571500" indent="-571500">
              <a:buFont typeface="+mj-lt"/>
              <a:buAutoNum type="romanUcPeriod"/>
              <a:defRPr/>
            </a:pPr>
            <a:r>
              <a:rPr lang="cs-CZ" sz="2600" dirty="0" smtClean="0"/>
              <a:t>Role </a:t>
            </a:r>
            <a:r>
              <a:rPr lang="cs-CZ" sz="2600" dirty="0">
                <a:solidFill>
                  <a:srgbClr val="C00000"/>
                </a:solidFill>
              </a:rPr>
              <a:t>svědka</a:t>
            </a:r>
            <a:r>
              <a:rPr lang="cs-CZ" sz="2600" dirty="0"/>
              <a:t> fyzických útoků, brutálních</a:t>
            </a:r>
          </a:p>
          <a:p>
            <a:pPr marL="0" indent="0">
              <a:buNone/>
              <a:defRPr/>
            </a:pPr>
            <a:r>
              <a:rPr lang="cs-CZ" sz="2600" dirty="0" smtClean="0"/>
              <a:t>         útoků </a:t>
            </a:r>
            <a:r>
              <a:rPr lang="cs-CZ" sz="2600" dirty="0"/>
              <a:t>až vraždy rodiče </a:t>
            </a:r>
            <a:r>
              <a:rPr lang="cs-CZ" sz="2600" dirty="0" smtClean="0"/>
              <a:t>rodičem, ale také      	psychického násilí – hádek, ponižování -          	</a:t>
            </a:r>
            <a:r>
              <a:rPr lang="cs-CZ" sz="2600" dirty="0" smtClean="0">
                <a:solidFill>
                  <a:srgbClr val="00B050"/>
                </a:solidFill>
              </a:rPr>
              <a:t>sekundární </a:t>
            </a:r>
            <a:r>
              <a:rPr lang="cs-CZ" sz="2600" dirty="0">
                <a:solidFill>
                  <a:srgbClr val="00B050"/>
                </a:solidFill>
              </a:rPr>
              <a:t>traumatizace     </a:t>
            </a:r>
          </a:p>
          <a:p>
            <a:pPr marL="571500" indent="-571500">
              <a:buFont typeface="+mj-lt"/>
              <a:buAutoNum type="romanUcPeriod"/>
              <a:defRPr/>
            </a:pPr>
            <a:endParaRPr lang="cs-CZ" sz="2600" dirty="0"/>
          </a:p>
          <a:p>
            <a:pPr marL="0" indent="0">
              <a:buNone/>
              <a:defRPr/>
            </a:pPr>
            <a:r>
              <a:rPr lang="cs-CZ" sz="2600" dirty="0" smtClean="0"/>
              <a:t>Souběh role přímé </a:t>
            </a:r>
            <a:r>
              <a:rPr lang="cs-CZ" sz="2600" dirty="0" smtClean="0">
                <a:solidFill>
                  <a:srgbClr val="C00000"/>
                </a:solidFill>
              </a:rPr>
              <a:t>oběti i svědka</a:t>
            </a:r>
            <a:r>
              <a:rPr lang="cs-CZ" sz="2600" dirty="0"/>
              <a:t> </a:t>
            </a:r>
            <a:r>
              <a:rPr lang="cs-CZ" sz="2600" dirty="0" smtClean="0"/>
              <a:t>- </a:t>
            </a:r>
          </a:p>
          <a:p>
            <a:pPr marL="0" indent="0">
              <a:buNone/>
              <a:defRPr/>
            </a:pPr>
            <a:r>
              <a:rPr lang="cs-CZ" sz="2600" dirty="0" smtClean="0"/>
              <a:t>       </a:t>
            </a:r>
            <a:r>
              <a:rPr lang="cs-CZ" sz="2600" dirty="0" smtClean="0">
                <a:solidFill>
                  <a:srgbClr val="00B050"/>
                </a:solidFill>
              </a:rPr>
              <a:t>primární i sekundární traumatizace</a:t>
            </a:r>
          </a:p>
          <a:p>
            <a:pPr>
              <a:defRPr/>
            </a:pPr>
            <a:endParaRPr lang="cs-CZ" dirty="0">
              <a:solidFill>
                <a:srgbClr val="00B05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531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Traumatizace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traumatizující událost je taková, která překročí schopnosti jedince </a:t>
            </a:r>
            <a:r>
              <a:rPr lang="cs-CZ" dirty="0" smtClean="0"/>
              <a:t>ji zvládnout vlastními zvládacími mechanismy (</a:t>
            </a:r>
            <a:r>
              <a:rPr lang="cs-CZ" dirty="0" err="1" smtClean="0"/>
              <a:t>coping</a:t>
            </a:r>
            <a:r>
              <a:rPr lang="cs-CZ" dirty="0" smtClean="0"/>
              <a:t> mechanismy) - prožitek bezmoci</a:t>
            </a:r>
            <a:endParaRPr lang="cs-CZ" dirty="0"/>
          </a:p>
          <a:p>
            <a:pPr marL="0" indent="0">
              <a:buNone/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trauma – jednorázová událost, ale i opakující se mírnější </a:t>
            </a:r>
            <a:r>
              <a:rPr lang="cs-CZ" dirty="0" smtClean="0"/>
              <a:t>závažnost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533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Rozvoj traumatizace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cs-CZ" u="sng" dirty="0"/>
              <a:t>nepředvídatelnost situací</a:t>
            </a:r>
            <a:r>
              <a:rPr lang="cs-CZ" dirty="0"/>
              <a:t>, ve kterých </a:t>
            </a:r>
            <a:r>
              <a:rPr lang="cs-CZ" dirty="0" smtClean="0"/>
              <a:t>je </a:t>
            </a:r>
            <a:r>
              <a:rPr lang="cs-CZ" dirty="0"/>
              <a:t>násilná osoba agresivní, významně ovlivňuje psychiku dítěte – zesiluje pohotovost k </a:t>
            </a:r>
            <a:r>
              <a:rPr lang="cs-CZ" dirty="0" smtClean="0"/>
              <a:t>úzkosti – generalizovaná úzkost</a:t>
            </a:r>
            <a:endParaRPr lang="cs-CZ" dirty="0"/>
          </a:p>
          <a:p>
            <a:pPr>
              <a:defRPr/>
            </a:pPr>
            <a:r>
              <a:rPr lang="cs-CZ" dirty="0"/>
              <a:t>agrese x fáze usmiřování rodičů = pro dítě nesrozumitelné, matoucí, </a:t>
            </a:r>
            <a:r>
              <a:rPr lang="cs-CZ" u="sng" dirty="0" smtClean="0"/>
              <a:t>nepředvídatelné</a:t>
            </a:r>
            <a:endParaRPr lang="cs-CZ" u="sng" dirty="0"/>
          </a:p>
          <a:p>
            <a:pPr>
              <a:defRPr/>
            </a:pPr>
            <a:r>
              <a:rPr lang="cs-CZ" u="sng" dirty="0"/>
              <a:t>ambivalentní vztah </a:t>
            </a:r>
            <a:r>
              <a:rPr lang="cs-CZ" dirty="0"/>
              <a:t>dítěte k agresorovi </a:t>
            </a:r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142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Rozvoj traumatizace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dítě má </a:t>
            </a:r>
            <a:r>
              <a:rPr lang="cs-CZ" u="sng" dirty="0"/>
              <a:t>tendenci přebírat odpovědnost za </a:t>
            </a:r>
            <a:r>
              <a:rPr lang="cs-CZ" u="sng" dirty="0" smtClean="0"/>
              <a:t>situaci</a:t>
            </a:r>
            <a:r>
              <a:rPr lang="cs-CZ" dirty="0" smtClean="0"/>
              <a:t>, je </a:t>
            </a:r>
            <a:r>
              <a:rPr lang="cs-CZ" dirty="0"/>
              <a:t>silně frustrované, 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dítě nemá </a:t>
            </a:r>
            <a:r>
              <a:rPr lang="cs-CZ" dirty="0"/>
              <a:t>nástroje na to, aby zabránilo napadání rodiče  → </a:t>
            </a:r>
            <a:r>
              <a:rPr lang="cs-CZ" u="sng" dirty="0" smtClean="0"/>
              <a:t>bezmoc</a:t>
            </a:r>
          </a:p>
          <a:p>
            <a:pPr>
              <a:defRPr/>
            </a:pPr>
            <a:r>
              <a:rPr lang="cs-CZ" dirty="0"/>
              <a:t>emoční inhibice až </a:t>
            </a:r>
            <a:r>
              <a:rPr lang="cs-CZ" dirty="0" err="1"/>
              <a:t>dissociativní</a:t>
            </a:r>
            <a:r>
              <a:rPr lang="cs-CZ" dirty="0"/>
              <a:t> rozpojení psychických funkcí („</a:t>
            </a:r>
            <a:r>
              <a:rPr lang="cs-CZ" i="1" dirty="0"/>
              <a:t>emoční zmizení ze situace</a:t>
            </a:r>
            <a:r>
              <a:rPr lang="cs-CZ" i="1" dirty="0" smtClean="0"/>
              <a:t>“, odštěpení emocí) </a:t>
            </a:r>
            <a:r>
              <a:rPr lang="cs-CZ" dirty="0"/>
              <a:t>v momentech DN   </a:t>
            </a:r>
            <a:endParaRPr lang="cs-CZ" i="1" dirty="0"/>
          </a:p>
          <a:p>
            <a:pPr marL="0" indent="0">
              <a:buNone/>
              <a:defRPr/>
            </a:pPr>
            <a:endParaRPr lang="cs-CZ" b="1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683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Domácí násilí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16% rodin v ČR postihuje DN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v</a:t>
            </a:r>
            <a:r>
              <a:rPr lang="cs-CZ" dirty="0" smtClean="0"/>
              <a:t> 82% z nich vyrůstají děti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10 – 30% dětí vyrůstá v rodinách s domácím násilím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Domácí násilí vážně poškozuje zdravý vývoj dítěte!!!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585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/>
              <a:t>Rozvoj traumatizace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dítě </a:t>
            </a:r>
            <a:r>
              <a:rPr lang="cs-CZ" u="sng" dirty="0"/>
              <a:t>zažívá intenzivní  strach </a:t>
            </a:r>
            <a:r>
              <a:rPr lang="cs-CZ" dirty="0"/>
              <a:t>z agresora, i když </a:t>
            </a:r>
            <a:r>
              <a:rPr lang="cs-CZ" dirty="0" smtClean="0"/>
              <a:t> agresor – osoba násilná napadá „jen“  někoho dalšího, např. ohroženou </a:t>
            </a:r>
            <a:r>
              <a:rPr lang="cs-CZ" dirty="0"/>
              <a:t>dospělou </a:t>
            </a:r>
            <a:r>
              <a:rPr lang="cs-CZ" dirty="0" smtClean="0"/>
              <a:t>osobu</a:t>
            </a:r>
            <a:endParaRPr lang="cs-CZ" i="1" dirty="0"/>
          </a:p>
          <a:p>
            <a:pPr>
              <a:defRPr/>
            </a:pPr>
            <a:r>
              <a:rPr lang="cs-CZ" dirty="0"/>
              <a:t>racionální apely úzkost příliš </a:t>
            </a:r>
            <a:r>
              <a:rPr lang="cs-CZ" dirty="0" smtClean="0"/>
              <a:t>nesnižují.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52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/>
              <a:t>Dopady domácího násilí na děti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cs-CZ" u="sng" dirty="0"/>
              <a:t>Čím je dítě mladší, tím:</a:t>
            </a:r>
          </a:p>
          <a:p>
            <a:pPr>
              <a:defRPr/>
            </a:pPr>
            <a:r>
              <a:rPr lang="cs-CZ" dirty="0"/>
              <a:t>j</a:t>
            </a:r>
            <a:r>
              <a:rPr lang="cs-CZ" dirty="0" smtClean="0"/>
              <a:t>e menší diferenciace </a:t>
            </a:r>
            <a:r>
              <a:rPr lang="cs-CZ" dirty="0"/>
              <a:t>emocí  – snáze generalizuje reakci na zaplavující  úzkost a strach </a:t>
            </a:r>
            <a:endParaRPr lang="cs-CZ" i="1" dirty="0"/>
          </a:p>
          <a:p>
            <a:pPr>
              <a:defRPr/>
            </a:pPr>
            <a:r>
              <a:rPr lang="cs-CZ" dirty="0"/>
              <a:t>snáze zapne pohotovost k úzkostným reakcím  </a:t>
            </a:r>
          </a:p>
          <a:p>
            <a:pPr>
              <a:defRPr/>
            </a:pPr>
            <a:r>
              <a:rPr lang="cs-CZ" dirty="0"/>
              <a:t>větší propojení psychického a somatického  → psychosomatika</a:t>
            </a:r>
          </a:p>
          <a:p>
            <a:pPr>
              <a:defRPr/>
            </a:pPr>
            <a:r>
              <a:rPr lang="cs-CZ" dirty="0" smtClean="0"/>
              <a:t>větší vnímavost ambivalence </a:t>
            </a:r>
            <a:r>
              <a:rPr lang="cs-CZ" dirty="0"/>
              <a:t>vztahu  </a:t>
            </a:r>
          </a:p>
          <a:p>
            <a:pPr>
              <a:defRPr/>
            </a:pPr>
            <a:r>
              <a:rPr lang="cs-CZ" dirty="0"/>
              <a:t>h</a:t>
            </a:r>
            <a:r>
              <a:rPr lang="cs-CZ" dirty="0" smtClean="0"/>
              <a:t>lubší zabudování zkušenosti </a:t>
            </a:r>
            <a:r>
              <a:rPr lang="cs-CZ" dirty="0"/>
              <a:t>do osobnosti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327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/>
              <a:t>Dopady domácího násilí na děti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3758015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cs-CZ" altLang="cs-CZ" sz="3400" dirty="0"/>
              <a:t>popudlivost, hádavost</a:t>
            </a:r>
          </a:p>
          <a:p>
            <a:pPr marL="0" indent="0">
              <a:buNone/>
              <a:defRPr/>
            </a:pPr>
            <a:endParaRPr lang="cs-CZ" altLang="cs-CZ" sz="3400" dirty="0"/>
          </a:p>
          <a:p>
            <a:pPr>
              <a:defRPr/>
            </a:pPr>
            <a:r>
              <a:rPr lang="cs-CZ" altLang="cs-CZ" sz="3400" dirty="0"/>
              <a:t>agresivní / úzkostné reakce,  i na neutrální podněty</a:t>
            </a:r>
          </a:p>
          <a:p>
            <a:pPr>
              <a:defRPr/>
            </a:pPr>
            <a:endParaRPr lang="cs-CZ" altLang="cs-CZ" sz="3400" dirty="0"/>
          </a:p>
          <a:p>
            <a:pPr>
              <a:defRPr/>
            </a:pPr>
            <a:r>
              <a:rPr lang="cs-CZ" altLang="cs-CZ" sz="3400" dirty="0"/>
              <a:t>v</a:t>
            </a:r>
            <a:r>
              <a:rPr lang="cs-CZ" altLang="cs-CZ" sz="3400" dirty="0" smtClean="0"/>
              <a:t>yčerpanost, </a:t>
            </a:r>
            <a:r>
              <a:rPr lang="cs-CZ" altLang="cs-CZ" sz="3400" dirty="0"/>
              <a:t>zhoršení kvality spánku </a:t>
            </a:r>
            <a:endParaRPr lang="cs-CZ" altLang="cs-CZ" sz="3400" i="1" dirty="0"/>
          </a:p>
          <a:p>
            <a:pPr>
              <a:defRPr/>
            </a:pPr>
            <a:endParaRPr lang="cs-CZ" altLang="cs-CZ" sz="3400" dirty="0"/>
          </a:p>
          <a:p>
            <a:pPr>
              <a:defRPr/>
            </a:pPr>
            <a:r>
              <a:rPr lang="cs-CZ" altLang="cs-CZ" sz="3400" dirty="0"/>
              <a:t>ostražitost, obranné mechanizmy, větší emoční zátěž, vnitřní cenzor – deformace prožitkové sféry, </a:t>
            </a:r>
            <a:endParaRPr lang="cs-CZ" altLang="cs-CZ" sz="3400" dirty="0" smtClean="0"/>
          </a:p>
          <a:p>
            <a:pPr marL="0" indent="0">
              <a:buNone/>
              <a:defRPr/>
            </a:pPr>
            <a:endParaRPr lang="cs-CZ" altLang="cs-CZ" sz="3400" dirty="0"/>
          </a:p>
          <a:p>
            <a:pPr>
              <a:defRPr/>
            </a:pPr>
            <a:r>
              <a:rPr lang="cs-CZ" altLang="cs-CZ" sz="3400" dirty="0"/>
              <a:t>sebepoškozování - agrese otočená proti </a:t>
            </a:r>
            <a:r>
              <a:rPr lang="cs-CZ" altLang="cs-CZ" sz="3400" dirty="0" smtClean="0"/>
              <a:t>sobě</a:t>
            </a:r>
          </a:p>
          <a:p>
            <a:pPr>
              <a:defRPr/>
            </a:pPr>
            <a:endParaRPr lang="cs-CZ" altLang="cs-CZ" sz="28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4798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/>
              <a:t>Dopady domácího násilí na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2100" dirty="0">
                <a:solidFill>
                  <a:srgbClr val="C00000"/>
                </a:solidFill>
              </a:rPr>
              <a:t>dívky </a:t>
            </a:r>
            <a:r>
              <a:rPr lang="cs-CZ" sz="2100" dirty="0"/>
              <a:t>mají tendenci promítat dopad domácího násilí  více do emočních stavů  úzkost, </a:t>
            </a:r>
            <a:r>
              <a:rPr lang="cs-CZ" sz="2100" dirty="0" err="1"/>
              <a:t>rozlady</a:t>
            </a:r>
            <a:r>
              <a:rPr lang="cs-CZ" sz="2100" dirty="0"/>
              <a:t>, deprese, snížené sebevědomí, pocity viny   (tzv. internalizace)</a:t>
            </a:r>
          </a:p>
          <a:p>
            <a:pPr marL="0" indent="0">
              <a:buNone/>
              <a:defRPr/>
            </a:pPr>
            <a:endParaRPr lang="cs-CZ" sz="2100" dirty="0"/>
          </a:p>
          <a:p>
            <a:pPr>
              <a:defRPr/>
            </a:pPr>
            <a:r>
              <a:rPr lang="cs-CZ" sz="2100" dirty="0">
                <a:solidFill>
                  <a:srgbClr val="C00000"/>
                </a:solidFill>
              </a:rPr>
              <a:t>chlapci</a:t>
            </a:r>
            <a:r>
              <a:rPr lang="cs-CZ" sz="2100" dirty="0"/>
              <a:t> více do svého chování agrese, nerespektování autorit  (tzv. </a:t>
            </a:r>
            <a:r>
              <a:rPr lang="cs-CZ" sz="2100" dirty="0" err="1"/>
              <a:t>externalizace</a:t>
            </a:r>
            <a:r>
              <a:rPr lang="cs-CZ" sz="2100" dirty="0"/>
              <a:t>)</a:t>
            </a:r>
          </a:p>
          <a:p>
            <a:endParaRPr lang="cs-CZ" sz="2100" dirty="0"/>
          </a:p>
        </p:txBody>
      </p:sp>
    </p:spTree>
    <p:extLst>
      <p:ext uri="{BB962C8B-B14F-4D97-AF65-F5344CB8AC3E}">
        <p14:creationId xmlns:p14="http://schemas.microsoft.com/office/powerpoint/2010/main" val="60251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Dopady domácího násilí na školní výkon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cs-CZ" altLang="cs-CZ" sz="2800" dirty="0"/>
              <a:t>p</a:t>
            </a:r>
            <a:r>
              <a:rPr lang="cs-CZ" altLang="cs-CZ" sz="2800" dirty="0" smtClean="0"/>
              <a:t>oruchy pozornosti - nesoustředěnost</a:t>
            </a:r>
            <a:r>
              <a:rPr lang="cs-CZ" altLang="cs-CZ" sz="2800" dirty="0"/>
              <a:t>, roztěkanost; až 40% dětí má vážné potíže s učením;  opoždění čtenářské dovednosti aj.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cs-CZ" altLang="cs-CZ" sz="2800" dirty="0"/>
          </a:p>
          <a:p>
            <a:pPr>
              <a:defRPr/>
            </a:pPr>
            <a:r>
              <a:rPr lang="cs-CZ" altLang="cs-CZ" sz="2800" dirty="0"/>
              <a:t>p</a:t>
            </a:r>
            <a:r>
              <a:rPr lang="cs-CZ" altLang="cs-CZ" sz="2800" dirty="0" smtClean="0"/>
              <a:t>oruchy rozumové výkonnosti - </a:t>
            </a:r>
            <a:r>
              <a:rPr lang="cs-CZ" altLang="cs-CZ" sz="2800" dirty="0"/>
              <a:t>pokles IQ  o 8 IQ bodů</a:t>
            </a:r>
          </a:p>
          <a:p>
            <a:pPr>
              <a:defRPr/>
            </a:pPr>
            <a:endParaRPr lang="cs-CZ" altLang="cs-CZ" sz="2800" dirty="0"/>
          </a:p>
          <a:p>
            <a:pPr>
              <a:defRPr/>
            </a:pPr>
            <a:r>
              <a:rPr lang="cs-CZ" altLang="cs-CZ" sz="2800" dirty="0"/>
              <a:t>p</a:t>
            </a:r>
            <a:r>
              <a:rPr lang="cs-CZ" altLang="cs-CZ" sz="2800" dirty="0" smtClean="0"/>
              <a:t>oruchy paměti - zhoršení </a:t>
            </a:r>
            <a:r>
              <a:rPr lang="cs-CZ" altLang="cs-CZ" sz="2800" dirty="0"/>
              <a:t>ukládání nových informací do paměti</a:t>
            </a:r>
          </a:p>
          <a:p>
            <a:pPr>
              <a:defRPr/>
            </a:pPr>
            <a:endParaRPr lang="cs-CZ" altLang="cs-CZ" sz="2800" dirty="0"/>
          </a:p>
          <a:p>
            <a:pPr>
              <a:defRPr/>
            </a:pPr>
            <a:r>
              <a:rPr lang="cs-CZ" altLang="cs-CZ" sz="2800" dirty="0" smtClean="0"/>
              <a:t>poruchy v sociální oblasti - narušené </a:t>
            </a:r>
            <a:r>
              <a:rPr lang="cs-CZ" altLang="cs-CZ" sz="2800" dirty="0"/>
              <a:t>vrstevnické vztahy; třídní kolektiv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562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Dlouhodobý dopad domácího násilí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cs-CZ" dirty="0"/>
              <a:t>pokud  jedinec opakovaně zažívá v různých situacích </a:t>
            </a:r>
            <a:r>
              <a:rPr lang="cs-CZ" u="sng" dirty="0"/>
              <a:t>bezmoc</a:t>
            </a:r>
            <a:r>
              <a:rPr lang="cs-CZ" dirty="0"/>
              <a:t>, nemá možnost ovlivňovat situaci a  mít na ni vliv,  může se </a:t>
            </a:r>
            <a:r>
              <a:rPr lang="cs-CZ" u="sng" dirty="0"/>
              <a:t>naučit pasivitě</a:t>
            </a:r>
            <a:r>
              <a:rPr lang="cs-CZ" dirty="0"/>
              <a:t> a rezignaci jako svému způsobu řešení; </a:t>
            </a:r>
            <a:r>
              <a:rPr lang="cs-CZ" u="sng" dirty="0"/>
              <a:t>identifikace s </a:t>
            </a:r>
            <a:r>
              <a:rPr lang="cs-CZ" u="sng" dirty="0" smtClean="0"/>
              <a:t>obětí</a:t>
            </a:r>
          </a:p>
          <a:p>
            <a:pPr>
              <a:lnSpc>
                <a:spcPct val="90000"/>
              </a:lnSpc>
              <a:defRPr/>
            </a:pPr>
            <a:endParaRPr lang="cs-CZ" u="sng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naučil/a  se </a:t>
            </a:r>
            <a:r>
              <a:rPr lang="cs-CZ" u="sng" dirty="0"/>
              <a:t>být </a:t>
            </a:r>
            <a:r>
              <a:rPr lang="cs-CZ" u="sng" dirty="0" smtClean="0"/>
              <a:t>obětí</a:t>
            </a:r>
            <a:endParaRPr lang="cs-CZ" u="sng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cs-CZ" u="sng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 v dospělém věku </a:t>
            </a:r>
            <a:r>
              <a:rPr lang="cs-CZ" u="sng" dirty="0"/>
              <a:t>je lapen  v zajetí bezmoci  </a:t>
            </a:r>
            <a:r>
              <a:rPr lang="cs-CZ" dirty="0"/>
              <a:t>a opakovaně  se dostává do podobných situací jako v dětství -   okolnosti fyzického, psychického či sexuálního násilí se  opakují i později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cs-CZ" dirty="0"/>
              <a:t> </a:t>
            </a:r>
            <a:endParaRPr lang="cs-CZ" u="sng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matka důležitý vzor, jak situaci řešit, co si nechat / nenechat ve vztahu líbit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641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Dlouhodobý </a:t>
            </a:r>
            <a:r>
              <a:rPr lang="cs-CZ" sz="3600" b="1" dirty="0"/>
              <a:t>dopad domácího násilí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cs-CZ" sz="2600" dirty="0"/>
              <a:t>mezi oběťmi domácího násilí nalezneme mnoho osob, které byly  v dětství vystaveny  některé z forem interpersonálního násilí (fyzické, psychické, sexuální násilí)  a zažívaly absolutní bezmoc    </a:t>
            </a:r>
          </a:p>
          <a:p>
            <a:pPr>
              <a:defRPr/>
            </a:pPr>
            <a:endParaRPr lang="cs-CZ" sz="2600" dirty="0"/>
          </a:p>
          <a:p>
            <a:pPr>
              <a:defRPr/>
            </a:pPr>
            <a:r>
              <a:rPr lang="cs-CZ" sz="2600" dirty="0"/>
              <a:t>tenkrát se nemohly vzepřít, chránit se, nemohly ale  také ani  od svých rodičů odejít; mohly pouze „přijmout“ situaci  → naučily se bezmoci</a:t>
            </a:r>
          </a:p>
          <a:p>
            <a:pPr>
              <a:defRPr/>
            </a:pPr>
            <a:endParaRPr lang="cs-CZ" sz="2600" dirty="0"/>
          </a:p>
          <a:p>
            <a:pPr>
              <a:defRPr/>
            </a:pPr>
            <a:r>
              <a:rPr lang="cs-CZ" sz="2600" dirty="0"/>
              <a:t>nemohly v dětství rozvíjet své zralejší </a:t>
            </a:r>
            <a:r>
              <a:rPr lang="cs-CZ" sz="2600" dirty="0" err="1"/>
              <a:t>copingové</a:t>
            </a:r>
            <a:r>
              <a:rPr lang="cs-CZ" sz="2600" dirty="0"/>
              <a:t> strategie → naučily se bezmoci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7449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Dlouhodobý dopad domácího násilí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sz="2600" dirty="0"/>
              <a:t>i to je jeden z  argumentů, proč je nutné </a:t>
            </a:r>
            <a:r>
              <a:rPr lang="cs-CZ" sz="2600" u="sng" dirty="0"/>
              <a:t>děti chránit </a:t>
            </a:r>
            <a:r>
              <a:rPr lang="cs-CZ" sz="2600" dirty="0"/>
              <a:t>před domácím násilím a před tím, aby byly vystaveny takovému počínání, ať již v roli přímé oběti nebo svědka     </a:t>
            </a:r>
          </a:p>
          <a:p>
            <a:pPr>
              <a:defRPr/>
            </a:pPr>
            <a:endParaRPr lang="cs-CZ" sz="2600" dirty="0"/>
          </a:p>
          <a:p>
            <a:pPr>
              <a:defRPr/>
            </a:pPr>
            <a:r>
              <a:rPr lang="cs-CZ" sz="2600" dirty="0"/>
              <a:t>deformace je totiž nejednou trvalá a významně, negativně ovlivňuje vývoj osobnosti a fungování v dospělém věku!  </a:t>
            </a:r>
          </a:p>
          <a:p>
            <a:pPr>
              <a:defRPr/>
            </a:pPr>
            <a:endParaRPr lang="cs-CZ" sz="2600" dirty="0"/>
          </a:p>
          <a:p>
            <a:pPr>
              <a:defRPr/>
            </a:pPr>
            <a:r>
              <a:rPr lang="cs-CZ" sz="2600" dirty="0"/>
              <a:t>cesta ven vede později především  přes dlouhodobou psychoterapii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207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/>
              <a:t>Dlouhodobý dopad domácího násilí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dirty="0"/>
              <a:t>domácí násilí hrubě </a:t>
            </a:r>
            <a:r>
              <a:rPr lang="cs-CZ" u="sng" dirty="0"/>
              <a:t>deformuje postoje </a:t>
            </a:r>
            <a:r>
              <a:rPr lang="cs-CZ" dirty="0"/>
              <a:t>dítěte k sociálním vztahům a jeho chování k druhým lidem </a:t>
            </a:r>
          </a:p>
          <a:p>
            <a:pPr>
              <a:defRPr/>
            </a:pPr>
            <a:r>
              <a:rPr lang="cs-CZ" dirty="0"/>
              <a:t>dítě si zafixuje, že tak může dosahovat svých cílů, že </a:t>
            </a:r>
            <a:r>
              <a:rPr lang="cs-CZ" u="sng" dirty="0"/>
              <a:t>násilí patří ke </a:t>
            </a:r>
            <a:r>
              <a:rPr lang="cs-CZ" u="sng" dirty="0" smtClean="0"/>
              <a:t>vztahu </a:t>
            </a:r>
            <a:r>
              <a:rPr lang="cs-CZ" dirty="0" smtClean="0"/>
              <a:t> - je to norma</a:t>
            </a:r>
            <a:endParaRPr lang="cs-CZ" dirty="0"/>
          </a:p>
          <a:p>
            <a:pPr>
              <a:defRPr/>
            </a:pPr>
            <a:r>
              <a:rPr lang="cs-CZ" dirty="0"/>
              <a:t>více než  „přímou výchovou“ se děti učí </a:t>
            </a:r>
            <a:r>
              <a:rPr lang="cs-CZ" u="sng" dirty="0"/>
              <a:t>nápodobou.</a:t>
            </a:r>
            <a:r>
              <a:rPr lang="cs-CZ" dirty="0"/>
              <a:t> Zmatení: aktivní výchovou je agrese na straně dítěte trestaná / </a:t>
            </a:r>
            <a:r>
              <a:rPr lang="cs-CZ" dirty="0" smtClean="0"/>
              <a:t>jednání </a:t>
            </a:r>
            <a:r>
              <a:rPr lang="cs-CZ" dirty="0"/>
              <a:t>rodičů ji naopak nese jako vzor pro nápodobu</a:t>
            </a:r>
          </a:p>
          <a:p>
            <a:pPr>
              <a:defRPr/>
            </a:pPr>
            <a:r>
              <a:rPr lang="cs-CZ" dirty="0"/>
              <a:t>interpersonální násilí musí být jasně označeno jako nežádoucí x asistované styky </a:t>
            </a:r>
            <a:r>
              <a:rPr lang="cs-CZ" i="1" dirty="0"/>
              <a:t>(„hra na to, že se nic nestalo“).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650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/>
              <a:t>Dlouhodobý dopad domácího násilí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Experimentálně prokázáno, že agresivní chování vyvolává </a:t>
            </a:r>
            <a:r>
              <a:rPr lang="cs-CZ" dirty="0">
                <a:solidFill>
                  <a:srgbClr val="C00000"/>
                </a:solidFill>
              </a:rPr>
              <a:t>tendenci k jeho opakování</a:t>
            </a:r>
            <a:r>
              <a:rPr lang="cs-CZ" dirty="0"/>
              <a:t> i na základě pouhého pozorování, tj. bez dalšího posilování z  </a:t>
            </a:r>
            <a:r>
              <a:rPr lang="cs-CZ" dirty="0" smtClean="0"/>
              <a:t>vnějšku. Samotné </a:t>
            </a:r>
            <a:r>
              <a:rPr lang="cs-CZ" dirty="0"/>
              <a:t>snížení  / vybití  tenze vlastní agresí je dostatečně posilujícím faktorem (agresivní chování je posilováno zvnitřku).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601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Rodina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Rodina = mikrosvět dítě.</a:t>
            </a:r>
          </a:p>
          <a:p>
            <a:r>
              <a:rPr lang="cs-CZ" dirty="0" smtClean="0"/>
              <a:t>Zprostředkovává dítěti základní normy, pravidla, řád rodiny a skrz ní normy, pravidla a řád celé společnosti.</a:t>
            </a:r>
          </a:p>
          <a:p>
            <a:r>
              <a:rPr lang="cs-CZ" dirty="0" smtClean="0"/>
              <a:t>Do určitého věku je dítě zcela odkázané na to, co mu systém rodiny předkládá,</a:t>
            </a:r>
          </a:p>
          <a:p>
            <a:r>
              <a:rPr lang="cs-CZ" dirty="0"/>
              <a:t>p</a:t>
            </a:r>
            <a:r>
              <a:rPr lang="cs-CZ" dirty="0" smtClean="0"/>
              <a:t>ozději zesiluje vliv prostředí na dítě – škola, vrstevníci.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127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Sekundární zátěže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dirty="0"/>
              <a:t>jeden z rodičů často vytváří s dítětem koalici   </a:t>
            </a:r>
            <a:r>
              <a:rPr lang="cs-CZ" sz="1600" dirty="0" smtClean="0"/>
              <a:t>(agresor </a:t>
            </a:r>
            <a:r>
              <a:rPr lang="cs-CZ" sz="1600" dirty="0"/>
              <a:t>či submisivní </a:t>
            </a:r>
            <a:r>
              <a:rPr lang="cs-CZ" sz="1600" dirty="0" smtClean="0"/>
              <a:t>rodič)</a:t>
            </a:r>
            <a:endParaRPr lang="cs-CZ" sz="1600" dirty="0"/>
          </a:p>
          <a:p>
            <a:pPr>
              <a:defRPr/>
            </a:pPr>
            <a:r>
              <a:rPr lang="cs-CZ" dirty="0"/>
              <a:t>na dítě je přenášena neúnosná zodpovědnost  </a:t>
            </a:r>
            <a:r>
              <a:rPr lang="cs-CZ" dirty="0" smtClean="0"/>
              <a:t>- </a:t>
            </a:r>
            <a:r>
              <a:rPr lang="cs-CZ" sz="1600" dirty="0" smtClean="0"/>
              <a:t>ochrana </a:t>
            </a:r>
            <a:r>
              <a:rPr lang="cs-CZ" sz="1600" dirty="0"/>
              <a:t>napadaného rodiče, ochrana mladšího sourozence, barikádování pokoje, přivolání PČR </a:t>
            </a:r>
          </a:p>
          <a:p>
            <a:pPr>
              <a:defRPr/>
            </a:pPr>
            <a:r>
              <a:rPr lang="cs-CZ" dirty="0"/>
              <a:t>dítě může mít silné </a:t>
            </a:r>
            <a:r>
              <a:rPr lang="cs-CZ" u="sng" dirty="0"/>
              <a:t>pocity viny za konflikty rodičů</a:t>
            </a:r>
            <a:r>
              <a:rPr lang="cs-CZ" dirty="0"/>
              <a:t>; hádají se „kvůli němu“, event. „o </a:t>
            </a:r>
            <a:r>
              <a:rPr lang="cs-CZ" dirty="0" smtClean="0"/>
              <a:t>něj“, o </a:t>
            </a:r>
            <a:r>
              <a:rPr lang="cs-CZ" dirty="0"/>
              <a:t>peníze na něj…</a:t>
            </a:r>
          </a:p>
          <a:p>
            <a:pPr>
              <a:defRPr/>
            </a:pPr>
            <a:r>
              <a:rPr lang="cs-CZ" dirty="0"/>
              <a:t>o</a:t>
            </a:r>
            <a:r>
              <a:rPr lang="cs-CZ" dirty="0" smtClean="0"/>
              <a:t>sobnostní patologie obou rodičů</a:t>
            </a:r>
            <a:endParaRPr lang="cs-CZ" dirty="0"/>
          </a:p>
          <a:p>
            <a:pPr>
              <a:defRPr/>
            </a:pPr>
            <a:r>
              <a:rPr lang="cs-CZ" dirty="0" smtClean="0"/>
              <a:t>další </a:t>
            </a:r>
            <a:r>
              <a:rPr lang="cs-CZ" smtClean="0"/>
              <a:t>rizikové faktory v </a:t>
            </a:r>
            <a:r>
              <a:rPr lang="cs-CZ" dirty="0" smtClean="0"/>
              <a:t>rodině - </a:t>
            </a:r>
            <a:r>
              <a:rPr lang="cs-CZ" sz="1600" dirty="0" smtClean="0"/>
              <a:t>závislosti</a:t>
            </a:r>
            <a:r>
              <a:rPr lang="cs-CZ" sz="1600" dirty="0"/>
              <a:t>, nezaměstnanost aj.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749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/>
              <a:t>Sekundární zátěže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cs-CZ" dirty="0"/>
              <a:t>role dítěte jako </a:t>
            </a:r>
            <a:r>
              <a:rPr lang="cs-CZ" dirty="0">
                <a:solidFill>
                  <a:srgbClr val="C00000"/>
                </a:solidFill>
              </a:rPr>
              <a:t>svědka vypovídajícího </a:t>
            </a:r>
            <a:r>
              <a:rPr lang="cs-CZ" dirty="0"/>
              <a:t>proti vlastním rodičům může být emočně velmi náročná</a:t>
            </a:r>
          </a:p>
          <a:p>
            <a:pPr marL="0" indent="0">
              <a:buNone/>
              <a:defRPr/>
            </a:pPr>
            <a:endParaRPr lang="cs-CZ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cs-CZ" dirty="0"/>
              <a:t>stud za situaci v rodině, utajování před druhými, stažení od vrstevníků 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dítě nemá ještě dostatečně vytvořené obranné a vyrovnávací mechanizmy pro danou situaci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02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Dítě – svědek proti rodiči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cs-CZ" dirty="0"/>
              <a:t>role dítěte jako </a:t>
            </a:r>
            <a:r>
              <a:rPr lang="cs-CZ" dirty="0">
                <a:solidFill>
                  <a:srgbClr val="C00000"/>
                </a:solidFill>
              </a:rPr>
              <a:t>svědka vypovídajícího </a:t>
            </a:r>
            <a:r>
              <a:rPr lang="cs-CZ" dirty="0"/>
              <a:t>proti vlastním rodičům může být emočně velmi náročná</a:t>
            </a:r>
          </a:p>
          <a:p>
            <a:pPr>
              <a:defRPr/>
            </a:pPr>
            <a:r>
              <a:rPr lang="cs-CZ" u="sng" dirty="0"/>
              <a:t>verbalizované odpovědi na přímé otázky v mnoha případech </a:t>
            </a:r>
            <a:r>
              <a:rPr lang="cs-CZ" u="sng" dirty="0">
                <a:solidFill>
                  <a:srgbClr val="C00000"/>
                </a:solidFill>
              </a:rPr>
              <a:t>nekorespondují</a:t>
            </a:r>
            <a:r>
              <a:rPr lang="cs-CZ" u="sng" dirty="0"/>
              <a:t> s autentickým přáním a zejména s potřebami dítěte!</a:t>
            </a:r>
            <a:r>
              <a:rPr lang="cs-CZ" dirty="0"/>
              <a:t> Spíše může jít o dopad  nátlaku manipulátora, agresora; ochranitelské tendence dítěte aj. </a:t>
            </a:r>
          </a:p>
          <a:p>
            <a:pPr>
              <a:defRPr/>
            </a:pPr>
            <a:r>
              <a:rPr lang="cs-CZ" dirty="0"/>
              <a:t>dítě by proto nemělo být tázáno přímo - u soudu, na </a:t>
            </a:r>
            <a:r>
              <a:rPr lang="cs-CZ" dirty="0" err="1"/>
              <a:t>OSPODech</a:t>
            </a:r>
            <a:r>
              <a:rPr lang="cs-CZ" dirty="0"/>
              <a:t> , např. s kým chce být, zda se chce s rodičem vídat;  vhodnější je psychologické vyšetření </a:t>
            </a:r>
            <a:r>
              <a:rPr lang="cs-CZ" i="1" dirty="0"/>
              <a:t>(nepřímé zjišťování)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762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1772816"/>
            <a:ext cx="6965245" cy="1202485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Asistovaný styk v rodinách s domácím násilím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092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Asistovaný styk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dirty="0"/>
              <a:t>(asistovaný) styk v případech, kdy se dítě nechce s násilnickým rodičem stýkat, není žádoucí; </a:t>
            </a:r>
            <a:r>
              <a:rPr lang="cs-CZ" u="sng" dirty="0"/>
              <a:t>nutíme</a:t>
            </a:r>
            <a:r>
              <a:rPr lang="cs-CZ" dirty="0"/>
              <a:t> dítě, aby ignorovalo vlastní pocity </a:t>
            </a:r>
            <a:r>
              <a:rPr lang="cs-CZ" sz="1600" dirty="0"/>
              <a:t>deformace prožívání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přenášíme na dítě zodpovědnost za stav, který neumí lépe zvládat ani  dospělé osoby – rodiče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u="sng" dirty="0"/>
              <a:t>chceme, aby se dítě chovalo zraleji než dospělí</a:t>
            </a:r>
            <a:r>
              <a:rPr lang="cs-CZ" dirty="0"/>
              <a:t>! </a:t>
            </a:r>
            <a:r>
              <a:rPr lang="cs-CZ" sz="1600" dirty="0"/>
              <a:t>aby odhlédlo od reality domácího násilí;  důsledky svého chování má nést dospělý / agresor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3766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Vztah dítěte k agresorovi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dirty="0"/>
              <a:t>často </a:t>
            </a:r>
            <a:r>
              <a:rPr lang="cs-CZ" dirty="0">
                <a:solidFill>
                  <a:srgbClr val="C00000"/>
                </a:solidFill>
              </a:rPr>
              <a:t>ambivalentní</a:t>
            </a:r>
            <a:r>
              <a:rPr lang="cs-CZ" dirty="0"/>
              <a:t> vztah 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někdy je mu s agresorem dobře, je „silný“, jindy k němu cítí nepřátelství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agresor může na dítě působit jako „bezpečnější“, a může být proto preferován, obdiv k řešení „silou“, dominantní  osoba může dávat dítěti jasnější pravidla, sdělení, důslednost 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>
                <a:solidFill>
                  <a:srgbClr val="C00000"/>
                </a:solidFill>
              </a:rPr>
              <a:t>riziko</a:t>
            </a:r>
            <a:r>
              <a:rPr lang="cs-CZ" dirty="0"/>
              <a:t>:  identifikace s agresorem</a:t>
            </a:r>
          </a:p>
        </p:txBody>
      </p:sp>
    </p:spTree>
    <p:extLst>
      <p:ext uri="{BB962C8B-B14F-4D97-AF65-F5344CB8AC3E}">
        <p14:creationId xmlns:p14="http://schemas.microsoft.com/office/powerpoint/2010/main" val="102068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/>
              <a:t>Vztah dítěte k </a:t>
            </a:r>
            <a:r>
              <a:rPr lang="cs-CZ" sz="3200" b="1" dirty="0" smtClean="0"/>
              <a:t>ohrožené osobě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dirty="0"/>
              <a:t>často </a:t>
            </a:r>
            <a:r>
              <a:rPr lang="cs-CZ" dirty="0">
                <a:solidFill>
                  <a:srgbClr val="C00000"/>
                </a:solidFill>
              </a:rPr>
              <a:t>ambivalentní</a:t>
            </a:r>
            <a:r>
              <a:rPr lang="cs-CZ" dirty="0"/>
              <a:t> vztah 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k ohrožené osobě cítí lásku, má potřebu ji ochránit; ale cítí se také popuzené, protože ho matka neochrání, je „slabá“ 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submisivní rodič   může svým chováním na dítě působit rozmlženě, není neschopen  zajištění ochrany a bezpečí ani v jiných situacích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>
                <a:solidFill>
                  <a:srgbClr val="C00000"/>
                </a:solidFill>
              </a:rPr>
              <a:t>riziko:</a:t>
            </a:r>
            <a:r>
              <a:rPr lang="cs-CZ" dirty="0"/>
              <a:t> identifikace s rolí oběti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703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980728"/>
            <a:ext cx="6965245" cy="1202485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Rodič / agresor v asistovaném styku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defRPr/>
            </a:pPr>
            <a:r>
              <a:rPr lang="cs-CZ" dirty="0"/>
              <a:t>násilnický rodič není „mimo normu“ jen v této oblasti</a:t>
            </a:r>
          </a:p>
          <a:p>
            <a:pPr>
              <a:spcBef>
                <a:spcPts val="0"/>
              </a:spcBef>
              <a:defRPr/>
            </a:pPr>
            <a:endParaRPr lang="cs-CZ" dirty="0"/>
          </a:p>
          <a:p>
            <a:pPr>
              <a:spcBef>
                <a:spcPts val="0"/>
              </a:spcBef>
              <a:defRPr/>
            </a:pPr>
            <a:r>
              <a:rPr lang="cs-CZ" dirty="0"/>
              <a:t>to, že je schopen se takto chovat ke svým nejbližším lidem, ukazuje na  </a:t>
            </a:r>
            <a:r>
              <a:rPr lang="cs-CZ" u="sng" dirty="0"/>
              <a:t>odchylky v osobnostní struktuře</a:t>
            </a:r>
            <a:r>
              <a:rPr lang="cs-CZ" dirty="0"/>
              <a:t>, které se  projevují i v jiných oblastech fungování takového rodiče a které </a:t>
            </a:r>
            <a:r>
              <a:rPr lang="cs-CZ" u="sng" dirty="0"/>
              <a:t>snižují jeho rodičovské kompetence</a:t>
            </a:r>
            <a:r>
              <a:rPr lang="cs-CZ" dirty="0"/>
              <a:t>, což umocňuje negativní dopad na  vývoj dítěte </a:t>
            </a:r>
          </a:p>
          <a:p>
            <a:pPr>
              <a:spcBef>
                <a:spcPts val="0"/>
              </a:spcBef>
              <a:defRPr/>
            </a:pPr>
            <a:endParaRPr lang="cs-CZ" dirty="0"/>
          </a:p>
          <a:p>
            <a:pPr>
              <a:spcBef>
                <a:spcPts val="0"/>
              </a:spcBef>
              <a:defRPr/>
            </a:pPr>
            <a:r>
              <a:rPr lang="cs-CZ" dirty="0"/>
              <a:t>může usilovat o AS proto, že má své dítě doopravdy rád / může usilovat o AS především pro potřebu „zvítězit“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098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Asistovaný styk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Předním hlediskem při posuzování vhodnosti AS musí být ZÁJEM DÍTĚTE! 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Základní otázka:   Pomůže AS k pozitivnímu rozvoji dítěte, nebo bude posilovat jeho úzkostnost, deformaci postojů,  traumatizaci?  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749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Kdy nerealizovat asistovaný styk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je-li dítě skutečně </a:t>
            </a:r>
            <a:r>
              <a:rPr lang="cs-CZ" b="1" u="sng" dirty="0"/>
              <a:t>traumatizováno</a:t>
            </a:r>
            <a:r>
              <a:rPr lang="cs-CZ" dirty="0"/>
              <a:t> chováním rodiče</a:t>
            </a:r>
          </a:p>
          <a:p>
            <a:r>
              <a:rPr lang="cs-CZ" dirty="0"/>
              <a:t>pokud se </a:t>
            </a:r>
            <a:r>
              <a:rPr lang="cs-CZ" b="1" u="sng" dirty="0"/>
              <a:t>nejedná o trvalý zájem</a:t>
            </a:r>
            <a:r>
              <a:rPr lang="cs-CZ" dirty="0"/>
              <a:t> rodiče</a:t>
            </a:r>
          </a:p>
          <a:p>
            <a:r>
              <a:rPr lang="cs-CZ" dirty="0"/>
              <a:t>pokud </a:t>
            </a:r>
            <a:r>
              <a:rPr lang="cs-CZ" b="1" u="sng" dirty="0"/>
              <a:t>nemá rodič náhled </a:t>
            </a:r>
            <a:r>
              <a:rPr lang="cs-CZ" dirty="0"/>
              <a:t>na své agresivní chování </a:t>
            </a:r>
          </a:p>
          <a:p>
            <a:r>
              <a:rPr lang="cs-CZ" dirty="0"/>
              <a:t>v případě </a:t>
            </a:r>
            <a:r>
              <a:rPr lang="cs-CZ" b="1" u="sng" dirty="0"/>
              <a:t>utajeného bydliště </a:t>
            </a:r>
            <a:r>
              <a:rPr lang="cs-CZ" dirty="0" smtClean="0"/>
              <a:t> </a:t>
            </a:r>
            <a:r>
              <a:rPr lang="cs-CZ" dirty="0"/>
              <a:t>pečujícího rodiče s </a:t>
            </a:r>
            <a:r>
              <a:rPr lang="cs-CZ" dirty="0" smtClean="0"/>
              <a:t>dítětem</a:t>
            </a:r>
            <a:endParaRPr lang="cs-CZ" dirty="0"/>
          </a:p>
          <a:p>
            <a:r>
              <a:rPr lang="cs-CZ" dirty="0"/>
              <a:t>pokud pečující rodič svými postoji </a:t>
            </a:r>
            <a:r>
              <a:rPr lang="cs-CZ" b="1" u="sng" dirty="0"/>
              <a:t>trvale brání </a:t>
            </a:r>
            <a:r>
              <a:rPr lang="cs-CZ" dirty="0"/>
              <a:t>posilování vztahu dítě v rámci AS </a:t>
            </a:r>
          </a:p>
          <a:p>
            <a:r>
              <a:rPr lang="cs-CZ" dirty="0"/>
              <a:t>pokud se </a:t>
            </a:r>
            <a:r>
              <a:rPr lang="cs-CZ" b="1" u="sng" dirty="0"/>
              <a:t>nedaří v přiměřeném čase </a:t>
            </a:r>
            <a:r>
              <a:rPr lang="cs-CZ" dirty="0"/>
              <a:t>navázat kontakt mezi dítětem a rodičem</a:t>
            </a:r>
          </a:p>
          <a:p>
            <a:r>
              <a:rPr lang="cs-CZ" b="1" dirty="0"/>
              <a:t>má to být dospělá  osoba / agresor, kdo ponese  následky svého chování, ne dítě!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342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>Základní potřeby (očekávání) – člověka</a:t>
            </a:r>
            <a:r>
              <a:rPr lang="cs-CZ" sz="1400" dirty="0" smtClean="0"/>
              <a:t/>
            </a:r>
            <a:br>
              <a:rPr lang="cs-CZ" sz="1400" dirty="0" smtClean="0"/>
            </a:br>
            <a:r>
              <a:rPr lang="cs-CZ" sz="1400" dirty="0" smtClean="0"/>
              <a:t>(východisko PBSP – </a:t>
            </a:r>
            <a:r>
              <a:rPr lang="cs-CZ" sz="1400" dirty="0" err="1" smtClean="0"/>
              <a:t>Pesso</a:t>
            </a:r>
            <a:r>
              <a:rPr lang="cs-CZ" sz="1400" dirty="0" smtClean="0"/>
              <a:t> </a:t>
            </a:r>
            <a:r>
              <a:rPr lang="cs-CZ" sz="1400" dirty="0" err="1" smtClean="0"/>
              <a:t>Boyden</a:t>
            </a:r>
            <a:r>
              <a:rPr lang="cs-CZ" sz="1400" dirty="0" smtClean="0"/>
              <a:t> </a:t>
            </a:r>
            <a:r>
              <a:rPr lang="cs-CZ" sz="1400" dirty="0" err="1" smtClean="0"/>
              <a:t>System</a:t>
            </a:r>
            <a:r>
              <a:rPr lang="cs-CZ" sz="1400" dirty="0" smtClean="0"/>
              <a:t> </a:t>
            </a:r>
            <a:r>
              <a:rPr lang="cs-CZ" sz="1400" dirty="0" err="1" smtClean="0"/>
              <a:t>Psychomotor</a:t>
            </a:r>
            <a:r>
              <a:rPr lang="cs-CZ" sz="1400" dirty="0" smtClean="0"/>
              <a:t>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/>
              <a:t>Bezpečí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Místo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Limit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Sycení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Podpora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03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Limity asistovaných styků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vztah dítěte k rodiči </a:t>
            </a:r>
            <a:r>
              <a:rPr lang="cs-CZ" u="sng" dirty="0"/>
              <a:t>nelze NAŘÍDIT</a:t>
            </a:r>
          </a:p>
          <a:p>
            <a:r>
              <a:rPr lang="cs-CZ" u="sng" dirty="0"/>
              <a:t>dítě nemůže být zralejší než jeho rodiče</a:t>
            </a:r>
            <a:r>
              <a:rPr lang="cs-CZ" dirty="0"/>
              <a:t>, v případě odmítavého postoje pečujícího rodiče vůči AS nemůže dítě začít navazovat pozitivní vztah s agresorem; v případě neměnných postojů agresora nemůže dítě odhlédnout od svých pocitů</a:t>
            </a:r>
          </a:p>
          <a:p>
            <a:r>
              <a:rPr lang="cs-CZ" dirty="0"/>
              <a:t>AS </a:t>
            </a:r>
            <a:r>
              <a:rPr lang="cs-CZ" u="sng" dirty="0"/>
              <a:t>není opatření na roky; má svůj začátek a konec</a:t>
            </a:r>
          </a:p>
          <a:p>
            <a:r>
              <a:rPr lang="cs-CZ" dirty="0"/>
              <a:t>málo efektivní tam, kde je dlouhodobě </a:t>
            </a:r>
            <a:r>
              <a:rPr lang="cs-CZ" u="sng" dirty="0"/>
              <a:t>zakonzervovaný rodičovský konflikt</a:t>
            </a:r>
          </a:p>
        </p:txBody>
      </p:sp>
    </p:spTree>
    <p:extLst>
      <p:ext uri="{BB962C8B-B14F-4D97-AF65-F5344CB8AC3E}">
        <p14:creationId xmlns:p14="http://schemas.microsoft.com/office/powerpoint/2010/main" val="362502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Cíle asistovaných styků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cs-CZ" dirty="0"/>
              <a:t>pomoc dítěti a rodiči </a:t>
            </a:r>
            <a:r>
              <a:rPr lang="cs-CZ" u="sng" dirty="0"/>
              <a:t>emočně zvládnout </a:t>
            </a:r>
            <a:r>
              <a:rPr lang="cs-CZ" dirty="0"/>
              <a:t>situaci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cs-CZ" dirty="0"/>
              <a:t>umožnit dítěti zažít </a:t>
            </a:r>
            <a:r>
              <a:rPr lang="cs-CZ" u="sng" dirty="0"/>
              <a:t>pozitivní korektivní zkušenost </a:t>
            </a:r>
            <a:r>
              <a:rPr lang="cs-CZ" dirty="0"/>
              <a:t>v kontaktu s rodičem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cs-CZ" dirty="0"/>
              <a:t>navodit změnu ve </a:t>
            </a:r>
            <a:r>
              <a:rPr lang="cs-CZ" u="sng" dirty="0"/>
              <a:t>vnímání rodiče dítětem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cs-CZ" u="sng" dirty="0"/>
              <a:t>posilování rodiče</a:t>
            </a:r>
            <a:r>
              <a:rPr lang="cs-CZ" dirty="0"/>
              <a:t>, jak být s dítětem v kontaktu a ve správném vztahu; co eliminovat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cs-CZ" dirty="0"/>
              <a:t>posilování </a:t>
            </a:r>
            <a:r>
              <a:rPr lang="cs-CZ" u="sng" dirty="0"/>
              <a:t>vzájemného vztahu </a:t>
            </a:r>
            <a:r>
              <a:rPr lang="cs-CZ" dirty="0"/>
              <a:t>dítěte a rodiče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cs-CZ" dirty="0"/>
              <a:t>příprava dítěte a rodiče na </a:t>
            </a:r>
            <a:r>
              <a:rPr lang="cs-CZ" u="sng" dirty="0"/>
              <a:t>převod styků </a:t>
            </a:r>
            <a:r>
              <a:rPr lang="cs-CZ" dirty="0"/>
              <a:t>do přirozeného prostředí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282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2204864"/>
            <a:ext cx="6965245" cy="1202485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Děkuji Vám za pozornost!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941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/>
              <a:t>Potřeba </a:t>
            </a:r>
            <a:r>
              <a:rPr lang="cs-CZ" sz="3600" b="1" dirty="0" smtClean="0"/>
              <a:t>Bezpečí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Každý člověk očekává od světa ochranu.</a:t>
            </a:r>
          </a:p>
          <a:p>
            <a:r>
              <a:rPr lang="cs-CZ" dirty="0" smtClean="0"/>
              <a:t>První vývojový úkol - potřeba získat důvěru v dobro světa, povědomí o reálných rizicích. Zpevnit si povědomí „tento svět je dobré a bezpečné místo k žití“.</a:t>
            </a:r>
          </a:p>
          <a:p>
            <a:r>
              <a:rPr lang="cs-CZ" dirty="0" smtClean="0"/>
              <a:t>Skrz zkušenost s rodiči získává dítě důvěru k lidem. Dítě potřebuje cítit, že rodiče jsou pro něj bezpeční. Utváří si vztahovou jistotu.</a:t>
            </a:r>
          </a:p>
        </p:txBody>
      </p:sp>
    </p:spTree>
    <p:extLst>
      <p:ext uri="{BB962C8B-B14F-4D97-AF65-F5344CB8AC3E}">
        <p14:creationId xmlns:p14="http://schemas.microsoft.com/office/powerpoint/2010/main" val="220569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/>
              <a:t>Potřeba </a:t>
            </a:r>
            <a:r>
              <a:rPr lang="cs-CZ" sz="3600" b="1" dirty="0"/>
              <a:t>Bezpečí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1844824"/>
            <a:ext cx="6196405" cy="3878245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Získá-li člověk včas zkušenost, že je chráněn, pro jeho další život to znamená pocit bezpečí a schopnost žít aktivně, bez přehnaného pocitu ohrožení.</a:t>
            </a:r>
          </a:p>
          <a:p>
            <a:r>
              <a:rPr lang="cs-CZ" dirty="0" smtClean="0"/>
              <a:t>Pokud pocit bezpečí nezíská, ztrácí bazální jistotu – narůstá míra úzkostnosti.</a:t>
            </a:r>
          </a:p>
          <a:p>
            <a:r>
              <a:rPr lang="cs-CZ" dirty="0"/>
              <a:t>Domov, kde dochází k domácímu násilí není bezpečný domov</a:t>
            </a:r>
            <a:r>
              <a:rPr lang="cs-CZ" dirty="0" smtClean="0"/>
              <a:t>.</a:t>
            </a:r>
          </a:p>
          <a:p>
            <a:r>
              <a:rPr lang="cs-CZ" dirty="0"/>
              <a:t>Rodiče, kteří rozvíjejí domácí násilí nejsou bezpeční rodiče.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498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/>
              <a:t>Potřeba </a:t>
            </a:r>
            <a:r>
              <a:rPr lang="cs-CZ" sz="3600" b="1" dirty="0" smtClean="0"/>
              <a:t>Místa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Každý člověk očekává, že ve světě najde své místo – v náruči rodičů, mezi blízkými … že jimi bude přijímán v celé své individualitě takový, jaký je.</a:t>
            </a:r>
          </a:p>
          <a:p>
            <a:r>
              <a:rPr lang="cs-CZ" dirty="0" smtClean="0"/>
              <a:t>Pro život si neseme -  mám své místo, někam patřím, jsem přijímám, schopnost cítit se doma, pocit jsem tu správně, nejsem mimo.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723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/>
              <a:t>Potřeba </a:t>
            </a:r>
            <a:r>
              <a:rPr lang="cs-CZ" sz="3600" b="1" dirty="0" smtClean="0"/>
              <a:t>Limitu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Člověk instinktivně touží být limitován. </a:t>
            </a:r>
          </a:p>
          <a:p>
            <a:r>
              <a:rPr lang="cs-CZ" dirty="0" smtClean="0"/>
              <a:t>Dítě potřebuje vymezit hřiště a dát pravidla.</a:t>
            </a:r>
          </a:p>
          <a:p>
            <a:r>
              <a:rPr lang="cs-CZ" dirty="0" smtClean="0"/>
              <a:t>Být limitován znamená něco v tom smyslu jako být definován – vědět, kdo jsem a kdo nejsem, odkud a kam sahá můj vliv a kde začíná vliv druhých.</a:t>
            </a:r>
          </a:p>
          <a:p>
            <a:r>
              <a:rPr lang="cs-CZ" dirty="0" smtClean="0"/>
              <a:t>Mít dobře zažitý limit znamená být schopen jít do věcí naplno, moci se do nich opřít beze strachu, že tím způsobím újmu sobě či druhým.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356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/>
              <a:t>Potřeba </a:t>
            </a:r>
            <a:r>
              <a:rPr lang="cs-CZ" sz="3600" b="1" dirty="0"/>
              <a:t>Limitu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Dobrý zážitek limitu mi mohou poskytnout rodiče, kteří mne zvládnou,</a:t>
            </a:r>
          </a:p>
          <a:p>
            <a:r>
              <a:rPr lang="cs-CZ" dirty="0"/>
              <a:t>k</a:t>
            </a:r>
            <a:r>
              <a:rPr lang="cs-CZ" dirty="0" smtClean="0"/>
              <a:t>teří mají upřímnou radost z dětské živosti, rozpustilosti, z dětského zkoušení, </a:t>
            </a:r>
          </a:p>
          <a:p>
            <a:r>
              <a:rPr lang="cs-CZ" dirty="0"/>
              <a:t>z</a:t>
            </a:r>
            <a:r>
              <a:rPr lang="cs-CZ" dirty="0" smtClean="0"/>
              <a:t>ároveň  jsou ale v jednání a výchově pevní a nepovolují.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021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189</TotalTime>
  <Words>1504</Words>
  <Application>Microsoft Office PowerPoint</Application>
  <PresentationFormat>Předvádění na obrazovce (4:3)</PresentationFormat>
  <Paragraphs>222</Paragraphs>
  <Slides>42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9" baseType="lpstr">
      <vt:lpstr>Brush Script MT</vt:lpstr>
      <vt:lpstr>Calibri</vt:lpstr>
      <vt:lpstr>Cambria</vt:lpstr>
      <vt:lpstr>Courier New</vt:lpstr>
      <vt:lpstr>Rage Italic</vt:lpstr>
      <vt:lpstr>Wingdings</vt:lpstr>
      <vt:lpstr>Špendlík</vt:lpstr>
      <vt:lpstr>Prezentace aplikace PowerPoint</vt:lpstr>
      <vt:lpstr>Domácí násilí</vt:lpstr>
      <vt:lpstr>Rodina</vt:lpstr>
      <vt:lpstr>Základní potřeby (očekávání) – člověka (východisko PBSP – Pesso Boyden System Psychomotor)</vt:lpstr>
      <vt:lpstr>Potřeba Bezpečí</vt:lpstr>
      <vt:lpstr>Potřeba Bezpečí</vt:lpstr>
      <vt:lpstr>Potřeba Místa</vt:lpstr>
      <vt:lpstr>Potřeba Limitu</vt:lpstr>
      <vt:lpstr>Potřeba Limitu</vt:lpstr>
      <vt:lpstr>Potřeba Sycení</vt:lpstr>
      <vt:lpstr>Potřeba Podpory</vt:lpstr>
      <vt:lpstr>Potřeba Podpory</vt:lpstr>
      <vt:lpstr>Kompetentní rodič</vt:lpstr>
      <vt:lpstr>Kompetentní rodič</vt:lpstr>
      <vt:lpstr>Kompetentní rodič</vt:lpstr>
      <vt:lpstr>Domácí násilí – role dítěte</vt:lpstr>
      <vt:lpstr>Traumatizace</vt:lpstr>
      <vt:lpstr>Rozvoj traumatizace</vt:lpstr>
      <vt:lpstr>Rozvoj traumatizace</vt:lpstr>
      <vt:lpstr>Rozvoj traumatizace</vt:lpstr>
      <vt:lpstr>Dopady domácího násilí na děti</vt:lpstr>
      <vt:lpstr>Dopady domácího násilí na děti</vt:lpstr>
      <vt:lpstr>Dopady domácího násilí na děti</vt:lpstr>
      <vt:lpstr>Dopady domácího násilí na školní výkon</vt:lpstr>
      <vt:lpstr>Dlouhodobý dopad domácího násilí</vt:lpstr>
      <vt:lpstr>Dlouhodobý dopad domácího násilí</vt:lpstr>
      <vt:lpstr>Dlouhodobý dopad domácího násilí</vt:lpstr>
      <vt:lpstr>Dlouhodobý dopad domácího násilí</vt:lpstr>
      <vt:lpstr>Dlouhodobý dopad domácího násilí</vt:lpstr>
      <vt:lpstr>Sekundární zátěže</vt:lpstr>
      <vt:lpstr>Sekundární zátěže</vt:lpstr>
      <vt:lpstr>Dítě – svědek proti rodiči</vt:lpstr>
      <vt:lpstr>Asistovaný styk v rodinách s domácím násilím</vt:lpstr>
      <vt:lpstr>Asistovaný styk</vt:lpstr>
      <vt:lpstr>Vztah dítěte k agresorovi</vt:lpstr>
      <vt:lpstr>Vztah dítěte k ohrožené osobě</vt:lpstr>
      <vt:lpstr>Rodič / agresor v asistovaném styku</vt:lpstr>
      <vt:lpstr>Asistovaný styk</vt:lpstr>
      <vt:lpstr>Kdy nerealizovat asistovaný styk</vt:lpstr>
      <vt:lpstr>Limity asistovaných styků</vt:lpstr>
      <vt:lpstr>Cíle asistovaných styků</vt:lpstr>
      <vt:lpstr>Děkuji Vám za pozornost!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Ohrožení vývoje dětí v prostředí domácího násilí</dc:title>
  <dc:creator>Denča</dc:creator>
  <cp:lastModifiedBy>IC01</cp:lastModifiedBy>
  <cp:revision>32</cp:revision>
  <dcterms:created xsi:type="dcterms:W3CDTF">2016-11-13T22:40:31Z</dcterms:created>
  <dcterms:modified xsi:type="dcterms:W3CDTF">2016-11-23T07:32:41Z</dcterms:modified>
</cp:coreProperties>
</file>